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5143500" cx="9144000"/>
  <p:notesSz cx="5143500" cy="9144000"/>
  <p:embeddedFontLst>
    <p:embeddedFont>
      <p:font typeface="Quattrocento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h8mT+STaW+4KIv/auYElnqU9Ik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QuattrocentoSans-regular.fntdata"/><Relationship Id="rId17" Type="http://schemas.openxmlformats.org/officeDocument/2006/relationships/font" Target="fonts/QuattrocentoSans-italic.fntdata"/><Relationship Id="rId16" Type="http://schemas.openxmlformats.org/officeDocument/2006/relationships/font" Target="fonts/QuattrocentoSans-bold.fntdata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font" Target="fonts/QuattrocentoSans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" name="Google Shape;2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" name="Google Shape;3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solidFill>
          <a:srgbClr val="553C99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0"/>
          <p:cNvSpPr txBox="1"/>
          <p:nvPr>
            <p:ph type="title"/>
          </p:nvPr>
        </p:nvSpPr>
        <p:spPr>
          <a:xfrm>
            <a:off x="640080" y="1874520"/>
            <a:ext cx="786384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">
  <p:cSld name="CONTENIDO">
    <p:bg>
      <p:bgPr>
        <a:solidFill>
          <a:srgbClr val="F5F2FA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553C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1"/>
          <p:cNvSpPr/>
          <p:nvPr/>
        </p:nvSpPr>
        <p:spPr>
          <a:xfrm>
            <a:off x="0" y="868680"/>
            <a:ext cx="9144000" cy="54864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1"/>
          <p:cNvSpPr txBox="1"/>
          <p:nvPr>
            <p:ph type="title"/>
          </p:nvPr>
        </p:nvSpPr>
        <p:spPr>
          <a:xfrm>
            <a:off x="502920" y="146304"/>
            <a:ext cx="8138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ttrocento Sans"/>
              <a:buNone/>
              <a:defRPr b="1" i="0" sz="2500" u="none" cap="none" strike="noStrik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SCURA">
  <p:cSld name="OSCURA">
    <p:bg>
      <p:bgPr>
        <a:solidFill>
          <a:srgbClr val="553C99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0" y="868680"/>
            <a:ext cx="9144000" cy="54864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2"/>
          <p:cNvSpPr txBox="1"/>
          <p:nvPr>
            <p:ph type="title"/>
          </p:nvPr>
        </p:nvSpPr>
        <p:spPr>
          <a:xfrm>
            <a:off x="502920" y="146304"/>
            <a:ext cx="8138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ttrocento Sans"/>
              <a:buNone/>
              <a:defRPr b="1" i="0" sz="2500" u="none" cap="none" strike="noStrik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553C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go Núcleos de la Cámara de Comercio de Cartagena" id="26" name="Google Shape;2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2839" y="228600"/>
            <a:ext cx="3266322" cy="82296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"/>
          <p:cNvSpPr/>
          <p:nvPr/>
        </p:nvSpPr>
        <p:spPr>
          <a:xfrm>
            <a:off x="658368" y="1572768"/>
            <a:ext cx="1005840" cy="64008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"/>
          <p:cNvSpPr txBox="1"/>
          <p:nvPr>
            <p:ph type="title"/>
          </p:nvPr>
        </p:nvSpPr>
        <p:spPr>
          <a:xfrm>
            <a:off x="640080" y="1874520"/>
            <a:ext cx="786384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Quattrocento Sans"/>
              <a:buNone/>
            </a:pPr>
            <a:r>
              <a:rPr b="1" lang="en-US" sz="46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NÚCLEO TICS</a:t>
            </a:r>
            <a:endParaRPr sz="4600"/>
          </a:p>
        </p:txBody>
      </p:sp>
      <p:sp>
        <p:nvSpPr>
          <p:cNvPr id="29" name="Google Shape;29;p1"/>
          <p:cNvSpPr/>
          <p:nvPr/>
        </p:nvSpPr>
        <p:spPr>
          <a:xfrm>
            <a:off x="658368" y="2926080"/>
            <a:ext cx="694944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1600"/>
              <a:buFont typeface="Quattrocento Sans"/>
              <a:buNone/>
            </a:pPr>
            <a:r>
              <a:rPr lang="en-US" sz="160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Informe de análisis: perfil de empresas, oferta conjunta y oportunidades de alianza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"/>
          <p:cNvSpPr/>
          <p:nvPr/>
        </p:nvSpPr>
        <p:spPr>
          <a:xfrm>
            <a:off x="658368" y="4206240"/>
            <a:ext cx="7772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5CF6"/>
              </a:buClr>
              <a:buSzPts val="1200"/>
              <a:buFont typeface="Quattrocento Sans"/>
              <a:buNone/>
            </a:pPr>
            <a:r>
              <a:rPr lang="en-US" sz="1200">
                <a:solidFill>
                  <a:srgbClr val="8B5CF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Cámara de Comercio de Cartagena  ·  Cartagena de Indias  ·  Julio de 2026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"/>
          <p:cNvSpPr/>
          <p:nvPr/>
        </p:nvSpPr>
        <p:spPr>
          <a:xfrm>
            <a:off x="7589520" y="3200400"/>
            <a:ext cx="2011680" cy="2011680"/>
          </a:xfrm>
          <a:prstGeom prst="ellipse">
            <a:avLst/>
          </a:prstGeom>
          <a:solidFill>
            <a:srgbClr val="6A4F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 txBox="1"/>
          <p:nvPr>
            <p:ph type="title"/>
          </p:nvPr>
        </p:nvSpPr>
        <p:spPr>
          <a:xfrm>
            <a:off x="502920" y="146304"/>
            <a:ext cx="8138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ttrocento Sans"/>
              <a:buNone/>
            </a:pPr>
            <a:r>
              <a:rPr b="1" lang="en-US" sz="25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 Núcleo TICS en una mirada</a:t>
            </a:r>
            <a:endParaRPr sz="2500"/>
          </a:p>
        </p:txBody>
      </p:sp>
      <p:sp>
        <p:nvSpPr>
          <p:cNvPr id="38" name="Google Shape;38;p2"/>
          <p:cNvSpPr/>
          <p:nvPr/>
        </p:nvSpPr>
        <p:spPr>
          <a:xfrm>
            <a:off x="502920" y="1143000"/>
            <a:ext cx="50292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D3355"/>
              </a:buClr>
              <a:buSzPts val="1400"/>
              <a:buFont typeface="Quattrocento Sans"/>
              <a:buNone/>
            </a:pPr>
            <a:r>
              <a:rPr lang="en-US" sz="1400">
                <a:solidFill>
                  <a:srgbClr val="3D335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Un grupo de empresas de base tecnológica del Distrito de Cartagena y su área de influencia, dedicadas al desarrollo de software, la infraestructura TI, la automatización y las soluciones digitales para distintos sectores productivos.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502920" y="2514600"/>
            <a:ext cx="1508760" cy="12344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502920" y="2514600"/>
            <a:ext cx="1508760" cy="64008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502920" y="2670048"/>
            <a:ext cx="15087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3000"/>
              <a:buFont typeface="Quattrocento Sans"/>
              <a:buNone/>
            </a:pPr>
            <a:r>
              <a:rPr b="1" lang="en-US" sz="30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16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502920" y="3154680"/>
            <a:ext cx="15087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5175"/>
              </a:buClr>
              <a:buSzPts val="1100"/>
              <a:buFont typeface="Quattrocento Sans"/>
              <a:buNone/>
            </a:pPr>
            <a:r>
              <a:rPr lang="en-US" sz="1100">
                <a:solidFill>
                  <a:srgbClr val="5C517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empresas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5175"/>
              </a:buClr>
              <a:buSzPts val="1100"/>
              <a:buFont typeface="Quattrocento Sans"/>
              <a:buNone/>
            </a:pPr>
            <a:r>
              <a:rPr lang="en-US" sz="1100">
                <a:solidFill>
                  <a:srgbClr val="5C517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registradas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2194560" y="2514600"/>
            <a:ext cx="1508760" cy="12344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2194560" y="2514600"/>
            <a:ext cx="1508760" cy="64008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2194560" y="2670048"/>
            <a:ext cx="15087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3000"/>
              <a:buFont typeface="Quattrocento Sans"/>
              <a:buNone/>
            </a:pPr>
            <a:r>
              <a:rPr b="1" lang="en-US" sz="30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5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2194560" y="3154680"/>
            <a:ext cx="15087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5175"/>
              </a:buClr>
              <a:buSzPts val="1100"/>
              <a:buFont typeface="Quattrocento Sans"/>
              <a:buNone/>
            </a:pPr>
            <a:r>
              <a:rPr lang="en-US" sz="1100">
                <a:solidFill>
                  <a:srgbClr val="5C517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líneas de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5175"/>
              </a:buClr>
              <a:buSzPts val="1100"/>
              <a:buFont typeface="Quattrocento Sans"/>
              <a:buNone/>
            </a:pPr>
            <a:r>
              <a:rPr lang="en-US" sz="1100">
                <a:solidFill>
                  <a:srgbClr val="5C517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servicio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3886200" y="2514600"/>
            <a:ext cx="1508760" cy="12344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3886200" y="2514600"/>
            <a:ext cx="1508760" cy="64008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3886200" y="2670048"/>
            <a:ext cx="15087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3000"/>
              <a:buFont typeface="Quattrocento Sans"/>
              <a:buNone/>
            </a:pPr>
            <a:r>
              <a:rPr b="1" lang="en-US" sz="30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8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3886200" y="3154680"/>
            <a:ext cx="15087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5175"/>
              </a:buClr>
              <a:buSzPts val="1100"/>
              <a:buFont typeface="Quattrocento Sans"/>
              <a:buNone/>
            </a:pPr>
            <a:r>
              <a:rPr lang="en-US" sz="1100">
                <a:solidFill>
                  <a:srgbClr val="5C517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sectores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C5175"/>
              </a:buClr>
              <a:buSzPts val="1100"/>
              <a:buFont typeface="Quattrocento Sans"/>
              <a:buNone/>
            </a:pPr>
            <a:r>
              <a:rPr lang="en-US" sz="1100">
                <a:solidFill>
                  <a:srgbClr val="5C517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atendidos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5806440" y="1143000"/>
            <a:ext cx="2834640" cy="3337560"/>
          </a:xfrm>
          <a:prstGeom prst="rect">
            <a:avLst/>
          </a:prstGeom>
          <a:solidFill>
            <a:srgbClr val="553C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6035040" y="1325880"/>
            <a:ext cx="23774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994A"/>
              </a:buClr>
              <a:buSzPts val="1400"/>
              <a:buFont typeface="Quattrocento Sans"/>
              <a:buNone/>
            </a:pPr>
            <a:r>
              <a:rPr b="1" lang="en-US" sz="1400">
                <a:solidFill>
                  <a:srgbClr val="F2994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Alcance del informe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6035040" y="1737360"/>
            <a:ext cx="237744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Quattrocento Sans"/>
              <a:buChar char="•"/>
            </a:pPr>
            <a:r>
              <a:rPr lang="en-US" sz="12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Caracterizar las empresas del núcleo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Quattrocento Sans"/>
              <a:buChar char="•"/>
            </a:pPr>
            <a:r>
              <a:rPr lang="en-US" sz="12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Proponer una oferta conjunta que la Cámara promueva en el territorio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Quattrocento Sans"/>
              <a:buChar char="•"/>
            </a:pPr>
            <a:r>
              <a:rPr lang="en-US" sz="12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Plantear oportunidades de alianza para la adopción de TIC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035040" y="3886200"/>
            <a:ext cx="2377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3EEFF"/>
              </a:buClr>
              <a:buSzPts val="1000"/>
              <a:buFont typeface="Quattrocento Sans"/>
              <a:buNone/>
            </a:pPr>
            <a:r>
              <a:rPr i="1" lang="en-US" sz="1000">
                <a:solidFill>
                  <a:srgbClr val="F3EE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Fuentes públicas de cada empresa consultadas en julio de 2026.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502920" y="3977640"/>
            <a:ext cx="5029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200"/>
              <a:buFont typeface="Quattrocento Sans"/>
              <a:buNone/>
            </a:pPr>
            <a:r>
              <a:rPr i="1" lang="en-US" sz="12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 cadena de valor TIC completa: desde infraestructura y conectividad hasta inteligencia artificial, IoT y contenidos interactivos.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/>
          <p:nvPr>
            <p:ph type="title"/>
          </p:nvPr>
        </p:nvSpPr>
        <p:spPr>
          <a:xfrm>
            <a:off x="502920" y="146304"/>
            <a:ext cx="8138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ttrocento Sans"/>
              <a:buNone/>
            </a:pPr>
            <a:r>
              <a:rPr b="1" lang="en-US" sz="25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Las empresas del núcleo y su especialidad</a:t>
            </a:r>
            <a:endParaRPr sz="2500"/>
          </a:p>
        </p:txBody>
      </p:sp>
      <p:sp>
        <p:nvSpPr>
          <p:cNvPr id="62" name="Google Shape;62;p3"/>
          <p:cNvSpPr/>
          <p:nvPr/>
        </p:nvSpPr>
        <p:spPr>
          <a:xfrm>
            <a:off x="457200" y="1133856"/>
            <a:ext cx="45720" cy="310896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621792" y="1078992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Web and Net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Infraestructura TI y conectividad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4663440" y="1133856"/>
            <a:ext cx="45720" cy="310896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4828032" y="1078992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Autocore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Software hotelero y pasarelas de pago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457200" y="1554480"/>
            <a:ext cx="45720" cy="310896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621792" y="1499616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Heippi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Aplicaciones a la medida con IA y LLM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4663440" y="1554480"/>
            <a:ext cx="45720" cy="310896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4828032" y="1499616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eBIZ Software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POS, ERP y PMS 100% en la nube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457200" y="1975104"/>
            <a:ext cx="45720" cy="310896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621792" y="192024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Helpsmart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IoT para salud y ciudad inteligente e IA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4663440" y="1975104"/>
            <a:ext cx="45720" cy="310896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4828032" y="192024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SYSNET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Fábrica de software (salud e industria)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457200" y="2395728"/>
            <a:ext cx="45720" cy="310896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621792" y="2340864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GETS – Simbiótica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Software a la medida e IA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4663440" y="2395728"/>
            <a:ext cx="45720" cy="310896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4828032" y="2340864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GEH Suites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Tecnología hotelera propia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457200" y="2816352"/>
            <a:ext cx="45720" cy="310896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621792" y="2761488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Plustec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Servicios y soluciones de TI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4663440" y="2816352"/>
            <a:ext cx="45720" cy="310896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4828032" y="2761488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Smartinf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Inteligencia de negocios y marketing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457200" y="3236976"/>
            <a:ext cx="45720" cy="310896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621792" y="3182112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MEYD Solutions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Software inteligente a la medida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4663440" y="3236976"/>
            <a:ext cx="45720" cy="310896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4828032" y="3182112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BIINYU Games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Videojuegos, RA/RV y gamificación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457200" y="3657600"/>
            <a:ext cx="45720" cy="310896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621792" y="3602736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ZAPZU</a:t>
            </a: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 </a:t>
            </a:r>
            <a:r>
              <a:rPr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Experiencias Inmersivas</a:t>
            </a: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Automatización de procesos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4663440" y="3657600"/>
            <a:ext cx="45720" cy="310896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4828032" y="3602736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Otic Solutions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ERP ApoloPlus de gestión empresarial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457200" y="4078224"/>
            <a:ext cx="45720" cy="310896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621792" y="402336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Innovations Analytics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Analítica de datos y automatización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4663440" y="4078224"/>
            <a:ext cx="45720" cy="310896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4828032" y="4023360"/>
            <a:ext cx="39319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Indexone  </a:t>
            </a: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Gestión documental y flujos de trabajo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457200" y="4498848"/>
            <a:ext cx="8229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50"/>
              <a:buFont typeface="Quattrocento Sans"/>
              <a:buNone/>
            </a:pPr>
            <a:r>
              <a:t/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 txBox="1"/>
          <p:nvPr>
            <p:ph type="title"/>
          </p:nvPr>
        </p:nvSpPr>
        <p:spPr>
          <a:xfrm>
            <a:off x="502920" y="146304"/>
            <a:ext cx="8138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ttrocento Sans"/>
              <a:buNone/>
            </a:pPr>
            <a:r>
              <a:rPr b="1" lang="en-US" sz="25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Portafolio integrado en cinco líneas</a:t>
            </a:r>
            <a:endParaRPr sz="2500"/>
          </a:p>
        </p:txBody>
      </p:sp>
      <p:sp>
        <p:nvSpPr>
          <p:cNvPr id="101" name="Google Shape;101;p4"/>
          <p:cNvSpPr/>
          <p:nvPr/>
        </p:nvSpPr>
        <p:spPr>
          <a:xfrm>
            <a:off x="502920" y="1097280"/>
            <a:ext cx="8138160" cy="658368"/>
          </a:xfrm>
          <a:prstGeom prst="rect">
            <a:avLst/>
          </a:prstGeom>
          <a:solidFill>
            <a:srgbClr val="6A4F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502920" y="1097280"/>
            <a:ext cx="54864" cy="658368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658368" y="1097280"/>
            <a:ext cx="5029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994A"/>
              </a:buClr>
              <a:buSzPts val="1700"/>
              <a:buFont typeface="Quattrocento Sans"/>
              <a:buNone/>
            </a:pPr>
            <a:r>
              <a:rPr b="1" lang="en-US" sz="1700">
                <a:solidFill>
                  <a:srgbClr val="F2994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01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1207008" y="1152144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Diagnóstico y conectividad de base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1207008" y="1417320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Madurez digital, infraestructura, ciberseguridad y soporte TI.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5212080" y="1097280"/>
            <a:ext cx="32918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0E9F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F0E9F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Web and Net · Plustec · SYSNET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502920" y="1819656"/>
            <a:ext cx="8138160" cy="658368"/>
          </a:xfrm>
          <a:prstGeom prst="rect">
            <a:avLst/>
          </a:prstGeom>
          <a:solidFill>
            <a:srgbClr val="6A4F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502920" y="1819656"/>
            <a:ext cx="54864" cy="658368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658368" y="1819656"/>
            <a:ext cx="5029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994A"/>
              </a:buClr>
              <a:buSzPts val="1700"/>
              <a:buFont typeface="Quattrocento Sans"/>
              <a:buNone/>
            </a:pPr>
            <a:r>
              <a:rPr b="1" lang="en-US" sz="1700">
                <a:solidFill>
                  <a:srgbClr val="F2994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02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1207008" y="1874520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Sistemas de gestión y facturación electrónica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1207008" y="2139696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POS, ERP, PMS hotelero, nómina y documentos electrónicos DIAN.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5212080" y="1819656"/>
            <a:ext cx="32918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0E9F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F0E9F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eBIZ · Otic Solutions · Autocore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502920" y="2542032"/>
            <a:ext cx="8138160" cy="658368"/>
          </a:xfrm>
          <a:prstGeom prst="rect">
            <a:avLst/>
          </a:prstGeom>
          <a:solidFill>
            <a:srgbClr val="6A4F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502920" y="2542032"/>
            <a:ext cx="54864" cy="658368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658368" y="2542032"/>
            <a:ext cx="5029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994A"/>
              </a:buClr>
              <a:buSzPts val="1700"/>
              <a:buFont typeface="Quattrocento Sans"/>
              <a:buNone/>
            </a:pPr>
            <a:r>
              <a:rPr b="1" lang="en-US" sz="1700">
                <a:solidFill>
                  <a:srgbClr val="F2994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03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1207008" y="2596896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Software a la medida e inteligencia artificial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1207008" y="2862072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Aplicaciones, integraciones, CRM, tableros de control e IA aplicada.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5093200" y="2542025"/>
            <a:ext cx="34107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0E9F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F0E9F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Heippi · GETS · MEYD · SYSNET · Otic · Innovations Helpsmart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502920" y="3264408"/>
            <a:ext cx="8138160" cy="658368"/>
          </a:xfrm>
          <a:prstGeom prst="rect">
            <a:avLst/>
          </a:prstGeom>
          <a:solidFill>
            <a:srgbClr val="6A4F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502920" y="3264408"/>
            <a:ext cx="54864" cy="658368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658368" y="3264408"/>
            <a:ext cx="5029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994A"/>
              </a:buClr>
              <a:buSzPts val="1700"/>
              <a:buFont typeface="Quattrocento Sans"/>
              <a:buNone/>
            </a:pPr>
            <a:r>
              <a:rPr b="1" lang="en-US" sz="1700">
                <a:solidFill>
                  <a:srgbClr val="F2994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04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1207008" y="3319272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Automatización, IoT y verticales especializados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1207008" y="3584448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Automatización de procesos, IoT en salud y ciudad, inteligencia de negocios.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5212080" y="3264408"/>
            <a:ext cx="32918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0E9F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F0E9F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Zapzu · Helpsmart · Smartinf · Innovations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502920" y="3986784"/>
            <a:ext cx="8138160" cy="658368"/>
          </a:xfrm>
          <a:prstGeom prst="rect">
            <a:avLst/>
          </a:prstGeom>
          <a:solidFill>
            <a:srgbClr val="6A4FB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502920" y="3986784"/>
            <a:ext cx="54864" cy="658368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658368" y="3986784"/>
            <a:ext cx="5029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994A"/>
              </a:buClr>
              <a:buSzPts val="1700"/>
              <a:buFont typeface="Quattrocento Sans"/>
              <a:buNone/>
            </a:pPr>
            <a:r>
              <a:rPr b="1" lang="en-US" sz="1700">
                <a:solidFill>
                  <a:srgbClr val="F2994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1207008" y="4041648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Contenidos, capacitación y experiencia digital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1207008" y="4306824"/>
            <a:ext cx="3840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Videojuegos, RA/RV, gamificación y marketing digital.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5212080" y="3986784"/>
            <a:ext cx="32918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0E9F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F0E9F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ZAPZU, </a:t>
            </a:r>
            <a:r>
              <a:rPr lang="en-US" sz="1000">
                <a:solidFill>
                  <a:srgbClr val="F0E9F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BIINYU · Smartinf · GEH Suites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"/>
          <p:cNvSpPr txBox="1"/>
          <p:nvPr>
            <p:ph type="title"/>
          </p:nvPr>
        </p:nvSpPr>
        <p:spPr>
          <a:xfrm>
            <a:off x="502920" y="146304"/>
            <a:ext cx="8138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ttrocento Sans"/>
              <a:buNone/>
            </a:pPr>
            <a:r>
              <a:rPr lang="en-US"/>
              <a:t>Nucleo TIC Cartagena: </a:t>
            </a:r>
            <a:r>
              <a:rPr b="1" lang="en-US" sz="25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Sirviendo al territorio</a:t>
            </a:r>
            <a:endParaRPr sz="2500"/>
          </a:p>
        </p:txBody>
      </p:sp>
      <p:sp>
        <p:nvSpPr>
          <p:cNvPr id="137" name="Google Shape;137;p5"/>
          <p:cNvSpPr/>
          <p:nvPr/>
        </p:nvSpPr>
        <p:spPr>
          <a:xfrm>
            <a:off x="502920" y="1143000"/>
            <a:ext cx="81381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3355"/>
              </a:buClr>
              <a:buSzPts val="1350"/>
              <a:buFont typeface="Quattrocento Sans"/>
              <a:buNone/>
            </a:pPr>
            <a:r>
              <a:rPr lang="en-US" sz="1350">
                <a:solidFill>
                  <a:srgbClr val="3D335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 núcleo se presenta ante la Cámara como un único aliado tecnológico, con una oferta integrada, complementaria y de proximidad, en lugar de competir de forma aislada.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502920" y="1920240"/>
            <a:ext cx="2606040" cy="2194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502920" y="1920240"/>
            <a:ext cx="2606040" cy="82296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704088" y="2130552"/>
            <a:ext cx="22402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500"/>
              <a:buFont typeface="Quattrocento Sans"/>
              <a:buNone/>
            </a:pPr>
            <a:r>
              <a:rPr b="1" lang="en-US" sz="15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Marca paraguas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704088" y="2560320"/>
            <a:ext cx="22402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100"/>
              <a:buFont typeface="Quattrocento Sans"/>
              <a:buNone/>
            </a:pP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“Núcleo TICS Cartagena”, respaldada por la Cámara, con la promesa de acompañar a Mipymes y grandes empresas en toda su ruta de digitalización.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3291840" y="1920240"/>
            <a:ext cx="2606040" cy="2194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3291840" y="1920240"/>
            <a:ext cx="2606040" cy="82296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3493008" y="2130552"/>
            <a:ext cx="22402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500"/>
              <a:buFont typeface="Quattrocento Sans"/>
              <a:buNone/>
            </a:pPr>
            <a:r>
              <a:rPr b="1" lang="en-US" sz="15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Atencio Unificada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3493008" y="2560320"/>
            <a:ext cx="22402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100"/>
              <a:buFont typeface="Quattrocento Sans"/>
              <a:buNone/>
            </a:pP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Un punto de entrada coordinado con el área comercial de la Cámara que recibe la solicitud y realiza un diagnóstico inicial ágil e intuitivo.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6080760" y="1920240"/>
            <a:ext cx="2606040" cy="21945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6080760" y="1920240"/>
            <a:ext cx="2606040" cy="82296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6281928" y="2130552"/>
            <a:ext cx="22402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500"/>
              <a:buFont typeface="Quattrocento Sans"/>
              <a:buNone/>
            </a:pPr>
            <a:r>
              <a:rPr b="1" lang="en-US" sz="15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Tarifas y referidos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6281928" y="2560320"/>
            <a:ext cx="22402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100"/>
              <a:buFont typeface="Quattrocento Sans"/>
              <a:buNone/>
            </a:pPr>
            <a:r>
              <a:rPr lang="en-US" sz="11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Tarifas preferenciales para afiliados y un esquema de referidos entre empresas, de modo que un contacto se convierta en negocio para varias.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502920" y="4297680"/>
            <a:ext cx="8138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150"/>
              <a:buFont typeface="Quattrocento Sans"/>
              <a:buNone/>
            </a:pPr>
            <a:r>
              <a:rPr i="1" lang="en-US" sz="115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 cercanía geográfica y el respaldo institucional de la Cámara son el principal diferenciador frente a proveedores nacionales o internacionales.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"/>
          <p:cNvSpPr txBox="1"/>
          <p:nvPr>
            <p:ph type="title"/>
          </p:nvPr>
        </p:nvSpPr>
        <p:spPr>
          <a:xfrm>
            <a:off x="502920" y="146304"/>
            <a:ext cx="8138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ttrocento Sans"/>
              <a:buNone/>
            </a:pPr>
            <a:r>
              <a:rPr b="1" lang="en-US" sz="25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Paquetes llave en mano por sector </a:t>
            </a:r>
            <a:r>
              <a:rPr lang="en-US"/>
              <a:t>Atendido (8)</a:t>
            </a:r>
            <a:endParaRPr sz="2500"/>
          </a:p>
        </p:txBody>
      </p:sp>
      <p:sp>
        <p:nvSpPr>
          <p:cNvPr id="157" name="Google Shape;157;p6"/>
          <p:cNvSpPr/>
          <p:nvPr/>
        </p:nvSpPr>
        <p:spPr>
          <a:xfrm>
            <a:off x="502920" y="1188720"/>
            <a:ext cx="3977640" cy="71323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502920" y="1188720"/>
            <a:ext cx="54864" cy="713232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685800" y="1261872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Comercio y retail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685800" y="1536192"/>
            <a:ext cx="3657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eBIZ · Otic Solutions · Smartinf · GETS-Simbiótica,ZAPZU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4663440" y="1188720"/>
            <a:ext cx="3977640" cy="71323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4663440" y="1188720"/>
            <a:ext cx="54864" cy="713232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4846320" y="1261872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Turismo y hotelería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4846320" y="1536192"/>
            <a:ext cx="3657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Autocore · eBIZ · Otic Solutions · GEH Suites · GETS,ZAPZU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502920" y="2029968"/>
            <a:ext cx="3977640" cy="71323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502920" y="2029968"/>
            <a:ext cx="54864" cy="713232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685800" y="210312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Salud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685800" y="2377440"/>
            <a:ext cx="3657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SYSNET · Helpsmart · Innovations Analytics · GETS,ZAPZU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/>
          <p:nvPr/>
        </p:nvSpPr>
        <p:spPr>
          <a:xfrm>
            <a:off x="4663440" y="2029968"/>
            <a:ext cx="3977640" cy="71323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4663440" y="2029968"/>
            <a:ext cx="54864" cy="713232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4846320" y="210312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Industria y logística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4846320" y="2377440"/>
            <a:ext cx="3657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SYSNET · MEYD Solutions · ZAPZU· GETS-Simbiótica - Helpsmart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502920" y="2871216"/>
            <a:ext cx="3977640" cy="71323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502920" y="2871216"/>
            <a:ext cx="54864" cy="713232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685800" y="294436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Sector público y ciudad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685800" y="3218688"/>
            <a:ext cx="3657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Helpsmart · GETS · Web and Net · Innovations Analytics.ZAPZU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4663440" y="2871216"/>
            <a:ext cx="3977640" cy="71323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4663440" y="2871216"/>
            <a:ext cx="54864" cy="713232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4846320" y="294436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Transformación digital e IA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4846320" y="3218688"/>
            <a:ext cx="3657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Heippi · GETS · MEYD · BIINYU · Innovations Analytics,ZAPZU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502920" y="3712464"/>
            <a:ext cx="3977640" cy="71323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502920" y="3712464"/>
            <a:ext cx="54864" cy="713232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6"/>
          <p:cNvSpPr/>
          <p:nvPr/>
        </p:nvSpPr>
        <p:spPr>
          <a:xfrm>
            <a:off x="685800" y="3785616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Infraestructura y soporte TI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685800" y="4059936"/>
            <a:ext cx="3657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Web and Net · Plustec · SYSNET · GETS-Simbiótica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/>
          <p:nvPr/>
        </p:nvSpPr>
        <p:spPr>
          <a:xfrm>
            <a:off x="4663440" y="3712464"/>
            <a:ext cx="3977640" cy="71323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4663440" y="3712464"/>
            <a:ext cx="54864" cy="713232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4846320" y="3785616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Ciberseguridad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4846320" y="4059936"/>
            <a:ext cx="3657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GETS-Simbiótica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502920" y="4617720"/>
            <a:ext cx="81381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50"/>
              <a:buFont typeface="Quattrocento Sans"/>
              <a:buNone/>
            </a:pPr>
            <a:r>
              <a:rPr i="1" lang="en-US" sz="105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Cada paquete combina las capacidades de varias empresas del núcleo y puede ser promovido directamente por la Cámara entre sus afiliados.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"/>
          <p:cNvSpPr txBox="1"/>
          <p:nvPr>
            <p:ph type="title"/>
          </p:nvPr>
        </p:nvSpPr>
        <p:spPr>
          <a:xfrm>
            <a:off x="502920" y="146304"/>
            <a:ext cx="8138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ttrocento Sans"/>
              <a:buNone/>
            </a:pPr>
            <a:r>
              <a:rPr b="1" lang="en-US" sz="25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Oportunidades de alianza con la Cámara</a:t>
            </a:r>
            <a:endParaRPr sz="2500"/>
          </a:p>
        </p:txBody>
      </p:sp>
      <p:sp>
        <p:nvSpPr>
          <p:cNvPr id="196" name="Google Shape;196;p7"/>
          <p:cNvSpPr/>
          <p:nvPr/>
        </p:nvSpPr>
        <p:spPr>
          <a:xfrm>
            <a:off x="502920" y="1216152"/>
            <a:ext cx="310896" cy="310896"/>
          </a:xfrm>
          <a:prstGeom prst="ellipse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502920" y="1216152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914400" y="1170432"/>
            <a:ext cx="3566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Transformación digital de Mipymes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"/>
          <p:cNvSpPr/>
          <p:nvPr/>
        </p:nvSpPr>
        <p:spPr>
          <a:xfrm>
            <a:off x="914400" y="1435608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42"/>
              </a:lnSpc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950"/>
              <a:buFont typeface="Quattrocento Sans"/>
              <a:buNone/>
            </a:pPr>
            <a:r>
              <a:rPr lang="en-US" sz="95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Diagnóstico, formación y adopción de herramientas; la Cámara aporta convocatoria y cofinanciación.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4663440" y="1216152"/>
            <a:ext cx="310896" cy="310896"/>
          </a:xfrm>
          <a:prstGeom prst="ellipse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4663440" y="1216152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7"/>
          <p:cNvSpPr/>
          <p:nvPr/>
        </p:nvSpPr>
        <p:spPr>
          <a:xfrm>
            <a:off x="5074920" y="1170432"/>
            <a:ext cx="3566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Ruta de facturación electrónica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5074920" y="1435608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42"/>
              </a:lnSpc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950"/>
              <a:buFont typeface="Quattrocento Sans"/>
              <a:buNone/>
            </a:pPr>
            <a:r>
              <a:rPr lang="en-US" sz="95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 obligatoriedad ante la DIAN como puerta de entrada masiva a la digitalización.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502920" y="2112264"/>
            <a:ext cx="310896" cy="310896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502920" y="2112264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914400" y="2066544"/>
            <a:ext cx="3566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Observatorio de economía digital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914400" y="233172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42"/>
              </a:lnSpc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950"/>
              <a:buFont typeface="Quattrocento Sans"/>
              <a:buNone/>
            </a:pPr>
            <a:r>
              <a:rPr lang="en-US" sz="95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Datos del registro mercantil más analítica del núcleo para medir la adopción TIC en Cartagena y Bolívar.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7"/>
          <p:cNvSpPr/>
          <p:nvPr/>
        </p:nvSpPr>
        <p:spPr>
          <a:xfrm>
            <a:off x="4663440" y="2112264"/>
            <a:ext cx="310896" cy="310896"/>
          </a:xfrm>
          <a:prstGeom prst="ellipse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4663440" y="2112264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/>
          <p:nvPr/>
        </p:nvSpPr>
        <p:spPr>
          <a:xfrm>
            <a:off x="5074920" y="2066544"/>
            <a:ext cx="3566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Sello y compras locales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/>
          <p:nvPr/>
        </p:nvSpPr>
        <p:spPr>
          <a:xfrm>
            <a:off x="5074920" y="2331720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42"/>
              </a:lnSpc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950"/>
              <a:buFont typeface="Quattrocento Sans"/>
              <a:buNone/>
            </a:pPr>
            <a:r>
              <a:rPr lang="en-US" sz="95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“Proveedor TIC del Núcleo” para dar confianza y priorizar la contratación local.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7"/>
          <p:cNvSpPr/>
          <p:nvPr/>
        </p:nvSpPr>
        <p:spPr>
          <a:xfrm>
            <a:off x="502920" y="3008376"/>
            <a:ext cx="310896" cy="310896"/>
          </a:xfrm>
          <a:prstGeom prst="ellipse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7"/>
          <p:cNvSpPr/>
          <p:nvPr/>
        </p:nvSpPr>
        <p:spPr>
          <a:xfrm>
            <a:off x="502920" y="3008376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5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7"/>
          <p:cNvSpPr/>
          <p:nvPr/>
        </p:nvSpPr>
        <p:spPr>
          <a:xfrm>
            <a:off x="914400" y="2962656"/>
            <a:ext cx="3566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Formación, talento y semilleros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7"/>
          <p:cNvSpPr/>
          <p:nvPr/>
        </p:nvSpPr>
        <p:spPr>
          <a:xfrm>
            <a:off x="914400" y="3227832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42"/>
              </a:lnSpc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950"/>
              <a:buFont typeface="Quattrocento Sans"/>
              <a:buNone/>
            </a:pPr>
            <a:r>
              <a:rPr lang="en-US" sz="95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Agenda en IA, ciberseguridad, datos y automatización con universidades locales.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7"/>
          <p:cNvSpPr/>
          <p:nvPr/>
        </p:nvSpPr>
        <p:spPr>
          <a:xfrm>
            <a:off x="4663440" y="3008376"/>
            <a:ext cx="310896" cy="310896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7"/>
          <p:cNvSpPr/>
          <p:nvPr/>
        </p:nvSpPr>
        <p:spPr>
          <a:xfrm>
            <a:off x="4663440" y="3008376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7"/>
          <p:cNvSpPr/>
          <p:nvPr/>
        </p:nvSpPr>
        <p:spPr>
          <a:xfrm>
            <a:off x="5074920" y="2962656"/>
            <a:ext cx="35661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Ciudad inteligente y sectores clave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7"/>
          <p:cNvSpPr/>
          <p:nvPr/>
        </p:nvSpPr>
        <p:spPr>
          <a:xfrm>
            <a:off x="5074920" y="3227832"/>
            <a:ext cx="35661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42"/>
              </a:lnSpc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950"/>
              <a:buFont typeface="Quattrocento Sans"/>
              <a:buNone/>
            </a:pPr>
            <a:r>
              <a:rPr lang="en-US" sz="95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Proyectos de mayor escala en turismo, salud y sector público.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7"/>
          <p:cNvSpPr/>
          <p:nvPr/>
        </p:nvSpPr>
        <p:spPr>
          <a:xfrm>
            <a:off x="502920" y="3904488"/>
            <a:ext cx="310896" cy="310896"/>
          </a:xfrm>
          <a:prstGeom prst="ellipse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502920" y="3904488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Quattrocento Sans"/>
              <a:buNone/>
            </a:pPr>
            <a:r>
              <a:rPr b="1" lang="en-US" sz="11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7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7"/>
          <p:cNvSpPr/>
          <p:nvPr/>
        </p:nvSpPr>
        <p:spPr>
          <a:xfrm>
            <a:off x="914400" y="3858768"/>
            <a:ext cx="76809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Quattrocento Sans"/>
              <a:buNone/>
            </a:pPr>
            <a:r>
              <a:rPr b="1" lang="en-US" sz="12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Internacionalización y visibilidad</a:t>
            </a:r>
            <a:endParaRPr sz="1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914400" y="4123944"/>
            <a:ext cx="76809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6842"/>
              </a:lnSpc>
              <a:spcBef>
                <a:spcPts val="0"/>
              </a:spcBef>
              <a:spcAft>
                <a:spcPts val="0"/>
              </a:spcAft>
              <a:buClr>
                <a:srgbClr val="EDE6FA"/>
              </a:buClr>
              <a:buSzPts val="950"/>
              <a:buFont typeface="Quattrocento Sans"/>
              <a:buNone/>
            </a:pPr>
            <a:r>
              <a:rPr lang="en-US" sz="950">
                <a:solidFill>
                  <a:srgbClr val="EDE6F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Red de la Cámara y ProColombia hacia el Caribe y Norteamérica.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"/>
          <p:cNvSpPr txBox="1"/>
          <p:nvPr>
            <p:ph type="title"/>
          </p:nvPr>
        </p:nvSpPr>
        <p:spPr>
          <a:xfrm>
            <a:off x="502920" y="146304"/>
            <a:ext cx="8138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Quattrocento Sans"/>
              <a:buNone/>
            </a:pPr>
            <a:r>
              <a:rPr b="1" lang="en-US" sz="25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 brecha digital por cerrar</a:t>
            </a:r>
            <a:endParaRPr sz="2500"/>
          </a:p>
        </p:txBody>
      </p:sp>
      <p:sp>
        <p:nvSpPr>
          <p:cNvPr id="230" name="Google Shape;230;p8"/>
          <p:cNvSpPr/>
          <p:nvPr/>
        </p:nvSpPr>
        <p:spPr>
          <a:xfrm>
            <a:off x="502920" y="1143000"/>
            <a:ext cx="2606040" cy="16916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8"/>
          <p:cNvSpPr/>
          <p:nvPr/>
        </p:nvSpPr>
        <p:spPr>
          <a:xfrm>
            <a:off x="502920" y="1143000"/>
            <a:ext cx="2606040" cy="82296"/>
          </a:xfrm>
          <a:prstGeom prst="rect">
            <a:avLst/>
          </a:prstGeom>
          <a:solidFill>
            <a:srgbClr val="E044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8"/>
          <p:cNvSpPr/>
          <p:nvPr/>
        </p:nvSpPr>
        <p:spPr>
          <a:xfrm>
            <a:off x="704088" y="132588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2600"/>
              <a:buFont typeface="Quattrocento Sans"/>
              <a:buNone/>
            </a:pPr>
            <a:r>
              <a:rPr b="1" lang="en-US" sz="26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42 %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8"/>
          <p:cNvSpPr/>
          <p:nvPr/>
        </p:nvSpPr>
        <p:spPr>
          <a:xfrm>
            <a:off x="704088" y="1828800"/>
            <a:ext cx="2240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 las microempresas alcanza los niveles más avanzados de transformación digital, frente al 63 % de las medianas (iNNpulsa, 2024)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8"/>
          <p:cNvSpPr/>
          <p:nvPr/>
        </p:nvSpPr>
        <p:spPr>
          <a:xfrm>
            <a:off x="3291840" y="1143000"/>
            <a:ext cx="2606040" cy="16916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8"/>
          <p:cNvSpPr/>
          <p:nvPr/>
        </p:nvSpPr>
        <p:spPr>
          <a:xfrm>
            <a:off x="3291840" y="1143000"/>
            <a:ext cx="2606040" cy="82296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"/>
          <p:cNvSpPr/>
          <p:nvPr/>
        </p:nvSpPr>
        <p:spPr>
          <a:xfrm>
            <a:off x="3493008" y="132588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2600"/>
              <a:buFont typeface="Quattrocento Sans"/>
              <a:buNone/>
            </a:pPr>
            <a:r>
              <a:rPr b="1" lang="en-US" sz="26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39–48 %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8"/>
          <p:cNvSpPr/>
          <p:nvPr/>
        </p:nvSpPr>
        <p:spPr>
          <a:xfrm>
            <a:off x="3493008" y="1828800"/>
            <a:ext cx="2240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 las pequeñas empresas cuenta con página web; las medianas superan el 50 % en todos los sectores (ANIF, 2023)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8"/>
          <p:cNvSpPr/>
          <p:nvPr/>
        </p:nvSpPr>
        <p:spPr>
          <a:xfrm>
            <a:off x="6080760" y="1143000"/>
            <a:ext cx="2606040" cy="16916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E2DA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8"/>
          <p:cNvSpPr/>
          <p:nvPr/>
        </p:nvSpPr>
        <p:spPr>
          <a:xfrm>
            <a:off x="6080760" y="1143000"/>
            <a:ext cx="2606040" cy="82296"/>
          </a:xfrm>
          <a:prstGeom prst="rect">
            <a:avLst/>
          </a:prstGeom>
          <a:solidFill>
            <a:srgbClr val="F2994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8"/>
          <p:cNvSpPr/>
          <p:nvPr/>
        </p:nvSpPr>
        <p:spPr>
          <a:xfrm>
            <a:off x="6281928" y="132588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53C99"/>
              </a:buClr>
              <a:buSzPts val="2600"/>
              <a:buFont typeface="Quattrocento Sans"/>
              <a:buNone/>
            </a:pPr>
            <a:r>
              <a:rPr b="1" lang="en-US" sz="2600">
                <a:solidFill>
                  <a:srgbClr val="553C9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78,9 %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8"/>
          <p:cNvSpPr/>
          <p:nvPr/>
        </p:nvSpPr>
        <p:spPr>
          <a:xfrm>
            <a:off x="6281928" y="1828800"/>
            <a:ext cx="2240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 las Mipymes aún no alcanzaba sus niveles de desempeño prepandemia (ACOPI, 2023)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8"/>
          <p:cNvSpPr/>
          <p:nvPr/>
        </p:nvSpPr>
        <p:spPr>
          <a:xfrm>
            <a:off x="502920" y="3063240"/>
            <a:ext cx="8138160" cy="1417320"/>
          </a:xfrm>
          <a:prstGeom prst="rect">
            <a:avLst/>
          </a:prstGeom>
          <a:solidFill>
            <a:srgbClr val="553C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8"/>
          <p:cNvSpPr/>
          <p:nvPr/>
        </p:nvSpPr>
        <p:spPr>
          <a:xfrm>
            <a:off x="777240" y="32004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994A"/>
              </a:buClr>
              <a:buSzPts val="1300"/>
              <a:buFont typeface="Quattrocento Sans"/>
              <a:buNone/>
            </a:pPr>
            <a:r>
              <a:rPr b="1" lang="en-US" sz="1300">
                <a:solidFill>
                  <a:srgbClr val="F2994A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Consideraciones finales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8"/>
          <p:cNvSpPr/>
          <p:nvPr/>
        </p:nvSpPr>
        <p:spPr>
          <a:xfrm>
            <a:off x="777240" y="3520440"/>
            <a:ext cx="758952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Quattrocento Sans"/>
              <a:buNone/>
            </a:pPr>
            <a:r>
              <a:rPr lang="en-US" sz="115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Presentarse ante la Cámara como un bloque —con marca, portafolio integrado y ventanilla única— multiplica la capacidad del núcleo de captar demanda y de incidir en la política de competitividad digital del territorio. Las alianzas propuestas convierten a la Cámara en el canal que conecta la oferta del núcleo con las miles de empresas que aún deben dar el paso hacia la adopción de TIC.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8"/>
          <p:cNvSpPr/>
          <p:nvPr/>
        </p:nvSpPr>
        <p:spPr>
          <a:xfrm>
            <a:off x="502920" y="4572000"/>
            <a:ext cx="8138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A5C8C"/>
              </a:buClr>
              <a:buSzPts val="1000"/>
              <a:buFont typeface="Quattrocento Sans"/>
              <a:buNone/>
            </a:pPr>
            <a:r>
              <a:rPr i="1" lang="en-US" sz="1000">
                <a:solidFill>
                  <a:srgbClr val="6A5C8C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No existe hoy una medición pública y periódica de la apropiación TIC en Cartagena y Bolívar: esa ausencia sustenta el observatorio propuesto.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2026-08-16T16:37:15Z</dcterms:created>
  <dc:creator>Ramses 0208</dc:creator>
</cp:coreProperties>
</file>